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8" r:id="rId7"/>
    <p:sldId id="269" r:id="rId8"/>
    <p:sldId id="270" r:id="rId9"/>
    <p:sldId id="261" r:id="rId10"/>
    <p:sldId id="26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1691680" y="1988840"/>
            <a:ext cx="5832648" cy="4370427"/>
          </a:xfrm>
          <a:prstGeom prst="rect">
            <a:avLst/>
          </a:prstGeom>
          <a:noFill/>
        </p:spPr>
        <p:txBody>
          <a:bodyPr wrap="square" rtlCol="0">
            <a:spAutoFit/>
          </a:bodyPr>
          <a:lstStyle/>
          <a:p>
            <a:pPr algn="ctr"/>
            <a:r>
              <a:rPr lang="es-MX" sz="2800" b="1" dirty="0" smtClean="0">
                <a:latin typeface="Arial" pitchFamily="34" charset="0"/>
                <a:cs typeface="Arial" pitchFamily="34" charset="0"/>
              </a:rPr>
              <a:t>Área académica: </a:t>
            </a:r>
          </a:p>
          <a:p>
            <a:pPr algn="ctr"/>
            <a:r>
              <a:rPr lang="es-MX" sz="2800" b="1" dirty="0" smtClean="0">
                <a:latin typeface="Arial" pitchFamily="34" charset="0"/>
                <a:cs typeface="Arial" pitchFamily="34" charset="0"/>
              </a:rPr>
              <a:t>Derecho</a:t>
            </a: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Nombre de la asignatura: </a:t>
            </a:r>
            <a:r>
              <a:rPr lang="es-MX" sz="2800" dirty="0" smtClean="0">
                <a:latin typeface="Arial" pitchFamily="34" charset="0"/>
                <a:cs typeface="Arial" pitchFamily="34" charset="0"/>
              </a:rPr>
              <a:t>Derecho de las personas y familia.</a:t>
            </a:r>
            <a:endParaRPr lang="es-MX" sz="2000" dirty="0">
              <a:latin typeface="Arial" pitchFamily="34" charset="0"/>
              <a:cs typeface="Arial" pitchFamily="34" charset="0"/>
            </a:endParaRPr>
          </a:p>
          <a:p>
            <a:pPr algn="ctr"/>
            <a:endParaRPr lang="es-MX" sz="2300" b="1" dirty="0" smtClean="0">
              <a:latin typeface="Arial" pitchFamily="34" charset="0"/>
              <a:cs typeface="Arial" pitchFamily="34" charset="0"/>
            </a:endParaRPr>
          </a:p>
          <a:p>
            <a:pPr algn="ctr"/>
            <a:r>
              <a:rPr lang="es-MX" sz="2300" b="1" dirty="0" smtClean="0">
                <a:latin typeface="Arial" pitchFamily="34" charset="0"/>
                <a:cs typeface="Arial" pitchFamily="34" charset="0"/>
              </a:rPr>
              <a:t>Nombre del profesor:</a:t>
            </a:r>
          </a:p>
          <a:p>
            <a:pPr algn="ctr"/>
            <a:r>
              <a:rPr lang="es-MX" sz="2300" b="1" dirty="0" smtClean="0">
                <a:latin typeface="Arial" pitchFamily="34" charset="0"/>
                <a:cs typeface="Arial" pitchFamily="34" charset="0"/>
              </a:rPr>
              <a:t>L. D. Anel Victoria Trejo</a:t>
            </a:r>
          </a:p>
          <a:p>
            <a:pPr algn="ctr"/>
            <a:endParaRPr lang="es-MX" sz="2300" b="1" dirty="0">
              <a:latin typeface="Arial" pitchFamily="34" charset="0"/>
              <a:cs typeface="Arial" pitchFamily="34" charset="0"/>
            </a:endParaRPr>
          </a:p>
          <a:p>
            <a:pPr algn="ctr"/>
            <a:r>
              <a:rPr lang="es-MX" sz="2300" b="1" dirty="0" smtClean="0">
                <a:latin typeface="Arial" pitchFamily="34" charset="0"/>
                <a:cs typeface="Arial" pitchFamily="34" charset="0"/>
              </a:rPr>
              <a:t>Período:</a:t>
            </a:r>
          </a:p>
          <a:p>
            <a:pPr algn="ctr"/>
            <a:r>
              <a:rPr lang="es-MX" sz="2300" b="1" dirty="0" smtClean="0">
                <a:latin typeface="Arial" pitchFamily="34" charset="0"/>
                <a:cs typeface="Arial" pitchFamily="34" charset="0"/>
              </a:rPr>
              <a:t>Julio-Diciembre </a:t>
            </a:r>
            <a:r>
              <a:rPr lang="es-MX" sz="2300" b="1" dirty="0" smtClean="0">
                <a:latin typeface="Arial" pitchFamily="34" charset="0"/>
                <a:cs typeface="Arial" pitchFamily="34" charset="0"/>
              </a:rPr>
              <a:t>2016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55576" y="1"/>
            <a:ext cx="7772400" cy="980728"/>
          </a:xfrm>
        </p:spPr>
        <p:txBody>
          <a:bodyPr>
            <a:normAutofit fontScale="40000" lnSpcReduction="20000"/>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r>
              <a:rPr lang="es-MX" sz="5900" b="1" dirty="0" smtClean="0">
                <a:solidFill>
                  <a:schemeClr val="tx1"/>
                </a:solidFill>
                <a:latin typeface="Arial" pitchFamily="34" charset="0"/>
                <a:cs typeface="Arial" pitchFamily="34" charset="0"/>
              </a:rPr>
              <a:t>Bibliografía sugerida para el tema:</a:t>
            </a:r>
          </a:p>
          <a:p>
            <a:endParaRPr lang="es-MX" sz="2800" b="1" dirty="0" smtClean="0">
              <a:solidFill>
                <a:schemeClr val="tx1"/>
              </a:solidFill>
            </a:endParaRPr>
          </a:p>
          <a:p>
            <a:endParaRPr lang="es-MX" sz="2800" b="1" dirty="0">
              <a:solidFill>
                <a:schemeClr val="tx1"/>
              </a:solidFill>
            </a:endParaRPr>
          </a:p>
        </p:txBody>
      </p:sp>
      <p:sp>
        <p:nvSpPr>
          <p:cNvPr id="2" name="Rectángulo 1"/>
          <p:cNvSpPr/>
          <p:nvPr/>
        </p:nvSpPr>
        <p:spPr>
          <a:xfrm>
            <a:off x="899592" y="764704"/>
            <a:ext cx="6768752" cy="5078313"/>
          </a:xfrm>
          <a:prstGeom prst="rect">
            <a:avLst/>
          </a:prstGeom>
        </p:spPr>
        <p:txBody>
          <a:bodyPr wrap="square">
            <a:spAutoFit/>
          </a:bodyPr>
          <a:lstStyle/>
          <a:p>
            <a:r>
              <a:rPr lang="pt-BR" dirty="0" smtClean="0">
                <a:latin typeface="Arial" panose="020B0604020202020204" pitchFamily="34" charset="0"/>
                <a:cs typeface="Arial" panose="020B0604020202020204" pitchFamily="34" charset="0"/>
              </a:rPr>
              <a:t>DERECHOS </a:t>
            </a:r>
            <a:r>
              <a:rPr lang="pt-BR" dirty="0">
                <a:latin typeface="Arial" panose="020B0604020202020204" pitchFamily="34" charset="0"/>
                <a:cs typeface="Arial" panose="020B0604020202020204" pitchFamily="34" charset="0"/>
              </a:rPr>
              <a:t>HUMANOS</a:t>
            </a:r>
          </a:p>
          <a:p>
            <a:r>
              <a:rPr lang="pt-BR" dirty="0">
                <a:latin typeface="Arial" panose="020B0604020202020204" pitchFamily="34" charset="0"/>
                <a:cs typeface="Arial" panose="020B0604020202020204" pitchFamily="34" charset="0"/>
              </a:rPr>
              <a:t>Autor: Carlos Fernando Quintana Roldan</a:t>
            </a:r>
          </a:p>
          <a:p>
            <a:r>
              <a:rPr lang="pt-BR" dirty="0">
                <a:latin typeface="Arial" panose="020B0604020202020204" pitchFamily="34" charset="0"/>
                <a:cs typeface="Arial" panose="020B0604020202020204" pitchFamily="34" charset="0"/>
              </a:rPr>
              <a:t>Editorial: EDITORIAL PORRUA</a:t>
            </a:r>
          </a:p>
          <a:p>
            <a:r>
              <a:rPr lang="pt-BR" dirty="0">
                <a:latin typeface="Arial" panose="020B0604020202020204" pitchFamily="34" charset="0"/>
                <a:cs typeface="Arial" panose="020B0604020202020204" pitchFamily="34" charset="0"/>
              </a:rPr>
              <a:t>Formato: Rustica</a:t>
            </a:r>
          </a:p>
          <a:p>
            <a:r>
              <a:rPr lang="pt-BR" dirty="0">
                <a:latin typeface="Arial" panose="020B0604020202020204" pitchFamily="34" charset="0"/>
                <a:cs typeface="Arial" panose="020B0604020202020204" pitchFamily="34" charset="0"/>
              </a:rPr>
              <a:t>Páginas: 537</a:t>
            </a:r>
          </a:p>
          <a:p>
            <a:r>
              <a:rPr lang="pt-BR" dirty="0">
                <a:latin typeface="Arial" panose="020B0604020202020204" pitchFamily="34" charset="0"/>
                <a:cs typeface="Arial" panose="020B0604020202020204" pitchFamily="34" charset="0"/>
              </a:rPr>
              <a:t>Código de barras: 9786070914041</a:t>
            </a:r>
          </a:p>
          <a:p>
            <a:r>
              <a:rPr lang="pt-BR" dirty="0" smtClean="0">
                <a:latin typeface="Arial" panose="020B0604020202020204" pitchFamily="34" charset="0"/>
                <a:cs typeface="Arial" panose="020B0604020202020204" pitchFamily="34" charset="0"/>
              </a:rPr>
              <a:t>2013</a:t>
            </a:r>
          </a:p>
          <a:p>
            <a:endParaRPr lang="pt-BR" dirty="0" smtClean="0">
              <a:latin typeface="Arial" panose="020B0604020202020204" pitchFamily="34" charset="0"/>
              <a:cs typeface="Arial" panose="020B0604020202020204" pitchFamily="34" charset="0"/>
            </a:endParaRPr>
          </a:p>
          <a:p>
            <a:r>
              <a:rPr lang="pt-BR" dirty="0" smtClean="0">
                <a:latin typeface="Arial" panose="020B0604020202020204" pitchFamily="34" charset="0"/>
                <a:cs typeface="Arial" panose="020B0604020202020204" pitchFamily="34" charset="0"/>
              </a:rPr>
              <a:t>DERECHO </a:t>
            </a:r>
            <a:r>
              <a:rPr lang="pt-BR" dirty="0">
                <a:latin typeface="Arial" panose="020B0604020202020204" pitchFamily="34" charset="0"/>
                <a:cs typeface="Arial" panose="020B0604020202020204" pitchFamily="34" charset="0"/>
              </a:rPr>
              <a:t>CIVIL MEXICANO 2 DERECHO DE FAMILIA</a:t>
            </a:r>
          </a:p>
          <a:p>
            <a:r>
              <a:rPr lang="pt-BR" dirty="0">
                <a:latin typeface="Arial" panose="020B0604020202020204" pitchFamily="34" charset="0"/>
                <a:cs typeface="Arial" panose="020B0604020202020204" pitchFamily="34" charset="0"/>
              </a:rPr>
              <a:t>Autor: Rafael Rojina Villegas</a:t>
            </a:r>
          </a:p>
          <a:p>
            <a:r>
              <a:rPr lang="pt-BR" dirty="0">
                <a:latin typeface="Arial" panose="020B0604020202020204" pitchFamily="34" charset="0"/>
                <a:cs typeface="Arial" panose="020B0604020202020204" pitchFamily="34" charset="0"/>
              </a:rPr>
              <a:t>Editorial: EDITORIAL PORRUA</a:t>
            </a:r>
          </a:p>
          <a:p>
            <a:r>
              <a:rPr lang="pt-BR" dirty="0">
                <a:latin typeface="Arial" panose="020B0604020202020204" pitchFamily="34" charset="0"/>
                <a:cs typeface="Arial" panose="020B0604020202020204" pitchFamily="34" charset="0"/>
              </a:rPr>
              <a:t>Formato: Tela</a:t>
            </a:r>
          </a:p>
          <a:p>
            <a:r>
              <a:rPr lang="pt-BR" dirty="0">
                <a:latin typeface="Arial" panose="020B0604020202020204" pitchFamily="34" charset="0"/>
                <a:cs typeface="Arial" panose="020B0604020202020204" pitchFamily="34" charset="0"/>
              </a:rPr>
              <a:t>Páginas: 870</a:t>
            </a:r>
          </a:p>
          <a:p>
            <a:r>
              <a:rPr lang="pt-BR" dirty="0">
                <a:latin typeface="Arial" panose="020B0604020202020204" pitchFamily="34" charset="0"/>
                <a:cs typeface="Arial" panose="020B0604020202020204" pitchFamily="34" charset="0"/>
              </a:rPr>
              <a:t>Código de barras: 9786070914997</a:t>
            </a:r>
          </a:p>
          <a:p>
            <a:r>
              <a:rPr lang="pt-BR" dirty="0" err="1">
                <a:latin typeface="Arial" panose="020B0604020202020204" pitchFamily="34" charset="0"/>
                <a:cs typeface="Arial" panose="020B0604020202020204" pitchFamily="34" charset="0"/>
              </a:rPr>
              <a:t>Edición</a:t>
            </a:r>
            <a:r>
              <a:rPr lang="pt-BR" dirty="0">
                <a:latin typeface="Arial" panose="020B0604020202020204" pitchFamily="34" charset="0"/>
                <a:cs typeface="Arial" panose="020B0604020202020204" pitchFamily="34" charset="0"/>
              </a:rPr>
              <a:t> 12, </a:t>
            </a:r>
            <a:r>
              <a:rPr lang="pt-BR" dirty="0" smtClean="0">
                <a:latin typeface="Arial" panose="020B0604020202020204" pitchFamily="34" charset="0"/>
                <a:cs typeface="Arial" panose="020B0604020202020204" pitchFamily="34" charset="0"/>
              </a:rPr>
              <a:t>2015</a:t>
            </a:r>
          </a:p>
          <a:p>
            <a:endParaRPr lang="pt-BR" dirty="0">
              <a:latin typeface="Arial" panose="020B0604020202020204" pitchFamily="34" charset="0"/>
              <a:cs typeface="Arial" panose="020B0604020202020204" pitchFamily="34" charset="0"/>
            </a:endParaRPr>
          </a:p>
          <a:p>
            <a:r>
              <a:rPr lang="pt-BR" dirty="0" smtClean="0">
                <a:latin typeface="Arial" panose="020B0604020202020204" pitchFamily="34" charset="0"/>
                <a:cs typeface="Arial" panose="020B0604020202020204" pitchFamily="34" charset="0"/>
              </a:rPr>
              <a:t>Código civil para </a:t>
            </a:r>
            <a:r>
              <a:rPr lang="pt-BR" dirty="0">
                <a:latin typeface="Arial" panose="020B0604020202020204" pitchFamily="34" charset="0"/>
                <a:cs typeface="Arial" panose="020B0604020202020204" pitchFamily="34" charset="0"/>
              </a:rPr>
              <a:t>E</a:t>
            </a:r>
            <a:r>
              <a:rPr lang="pt-BR" dirty="0" smtClean="0">
                <a:latin typeface="Arial" panose="020B0604020202020204" pitchFamily="34" charset="0"/>
                <a:cs typeface="Arial" panose="020B0604020202020204" pitchFamily="34" charset="0"/>
              </a:rPr>
              <a:t>l Estado de Hidalgo</a:t>
            </a:r>
            <a:endParaRPr lang="pt-BR" dirty="0">
              <a:latin typeface="Arial" panose="020B0604020202020204" pitchFamily="34" charset="0"/>
              <a:cs typeface="Arial" panose="020B0604020202020204" pitchFamily="34" charset="0"/>
            </a:endParaRPr>
          </a:p>
          <a:p>
            <a:endParaRPr lang="pt-BR"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260648"/>
            <a:ext cx="8352928" cy="5632311"/>
          </a:xfrm>
          <a:prstGeom prst="rect">
            <a:avLst/>
          </a:prstGeom>
          <a:noFill/>
        </p:spPr>
        <p:txBody>
          <a:bodyPr wrap="square" rtlCol="0">
            <a:spAutoFit/>
          </a:bodyPr>
          <a:lstStyle/>
          <a:p>
            <a:endParaRPr lang="es-MX" dirty="0">
              <a:latin typeface="Arial" panose="020B0604020202020204" pitchFamily="34" charset="0"/>
              <a:cs typeface="Arial" panose="020B0604020202020204" pitchFamily="34" charset="0"/>
            </a:endParaRPr>
          </a:p>
          <a:p>
            <a:pPr algn="just"/>
            <a:r>
              <a:rPr lang="es-MX" b="1" dirty="0">
                <a:latin typeface="Arial" pitchFamily="34" charset="0"/>
                <a:cs typeface="Arial" pitchFamily="34" charset="0"/>
              </a:rPr>
              <a:t>Resumen </a:t>
            </a:r>
            <a:r>
              <a:rPr lang="es-MX" b="1" dirty="0" smtClean="0">
                <a:latin typeface="Arial" pitchFamily="34" charset="0"/>
                <a:cs typeface="Arial" pitchFamily="34" charset="0"/>
              </a:rPr>
              <a:t>(</a:t>
            </a:r>
            <a:r>
              <a:rPr lang="es-MX" b="1" dirty="0" err="1" smtClean="0">
                <a:latin typeface="Arial" pitchFamily="34" charset="0"/>
                <a:cs typeface="Arial" pitchFamily="34" charset="0"/>
              </a:rPr>
              <a:t>Abstrac</a:t>
            </a:r>
            <a:r>
              <a:rPr lang="es-MX" b="1" dirty="0" smtClean="0">
                <a:latin typeface="Arial" pitchFamily="34" charset="0"/>
                <a:cs typeface="Arial" pitchFamily="34" charset="0"/>
              </a:rPr>
              <a:t>):</a:t>
            </a:r>
            <a:endParaRPr lang="es-MX" b="1" dirty="0">
              <a:latin typeface="Arial" pitchFamily="34" charset="0"/>
              <a:cs typeface="Arial" pitchFamily="34" charset="0"/>
            </a:endParaRPr>
          </a:p>
          <a:p>
            <a:pPr algn="just"/>
            <a:endParaRPr lang="es-MX" b="1" dirty="0" smtClean="0">
              <a:latin typeface="Arial" pitchFamily="34" charset="0"/>
              <a:cs typeface="Arial" pitchFamily="34" charset="0"/>
            </a:endParaRPr>
          </a:p>
          <a:p>
            <a:pPr marL="342900" indent="-342900" algn="just">
              <a:buFont typeface="Arial" panose="020B0604020202020204" pitchFamily="34" charset="0"/>
              <a:buChar char="•"/>
            </a:pPr>
            <a:r>
              <a:rPr lang="es-MX" dirty="0" smtClean="0">
                <a:latin typeface="Arial" pitchFamily="34" charset="0"/>
                <a:cs typeface="Arial" pitchFamily="34" charset="0"/>
              </a:rPr>
              <a:t>Junto </a:t>
            </a:r>
            <a:r>
              <a:rPr lang="es-MX" dirty="0">
                <a:latin typeface="Arial" pitchFamily="34" charset="0"/>
                <a:cs typeface="Arial" pitchFamily="34" charset="0"/>
              </a:rPr>
              <a:t>a las personas, tanto físicas como jurídicas existen algunas atribuciones o propiedades que se unen a su naturaleza o esencia, de tal modo que resultan inseparables de ella, siendo a la vez derechos y deberes, ya que si bien pueden gozar de sus beneficios, estos son irrenunciables. No se pierden por el paso del tiempo (imprescriptibles), tampoco pueden embargarse ni transferirse a otras </a:t>
            </a:r>
            <a:r>
              <a:rPr lang="es-MX" dirty="0" smtClean="0">
                <a:latin typeface="Arial" pitchFamily="34" charset="0"/>
                <a:cs typeface="Arial" pitchFamily="34" charset="0"/>
              </a:rPr>
              <a:t>personas</a:t>
            </a:r>
          </a:p>
          <a:p>
            <a:pPr marL="342900" indent="-342900" algn="just">
              <a:buFont typeface="Arial" panose="020B0604020202020204" pitchFamily="34" charset="0"/>
              <a:buChar char="•"/>
            </a:pPr>
            <a:endParaRPr lang="es-MX" dirty="0" smtClean="0">
              <a:latin typeface="Arial" pitchFamily="34" charset="0"/>
              <a:cs typeface="Arial" pitchFamily="34" charset="0"/>
            </a:endParaRPr>
          </a:p>
          <a:p>
            <a:pPr marL="342900" indent="-342900" algn="just">
              <a:buFont typeface="Arial" panose="020B0604020202020204" pitchFamily="34" charset="0"/>
              <a:buChar char="•"/>
            </a:pPr>
            <a:r>
              <a:rPr lang="en-US" dirty="0">
                <a:latin typeface="Arial" pitchFamily="34" charset="0"/>
                <a:cs typeface="Arial" pitchFamily="34" charset="0"/>
              </a:rPr>
              <a:t>Together with people, both natural and legal powers or there are some properties that are attached to its nature or essence, such that are inseparable from it, with the rights and duties once, because if they can enjoy its benefits, these are inalienable. are not lost by the passage of time (inalienable), they can not be seized or transferred to others</a:t>
            </a:r>
            <a:endParaRPr lang="es-MX" dirty="0">
              <a:latin typeface="Arial" pitchFamily="34" charset="0"/>
              <a:cs typeface="Arial" pitchFamily="34" charset="0"/>
            </a:endParaRPr>
          </a:p>
          <a:p>
            <a:pPr algn="just"/>
            <a:endParaRPr lang="es-MX" dirty="0">
              <a:latin typeface="Arial" pitchFamily="34" charset="0"/>
              <a:cs typeface="Arial" pitchFamily="34" charset="0"/>
            </a:endParaRPr>
          </a:p>
          <a:p>
            <a:pPr algn="just"/>
            <a:r>
              <a:rPr lang="es-MX" b="1" dirty="0" smtClean="0">
                <a:latin typeface="Arial" pitchFamily="34" charset="0"/>
                <a:cs typeface="Arial" pitchFamily="34" charset="0"/>
              </a:rPr>
              <a:t>Palabras claves: </a:t>
            </a:r>
            <a:r>
              <a:rPr lang="es-MX" dirty="0" smtClean="0">
                <a:latin typeface="Arial" pitchFamily="34" charset="0"/>
                <a:cs typeface="Arial" pitchFamily="34" charset="0"/>
              </a:rPr>
              <a:t>personas físicas, atributos de la personalidad ,inembargables,  imprescriptibles e inalienables</a:t>
            </a:r>
          </a:p>
          <a:p>
            <a:pPr algn="just"/>
            <a:endParaRPr lang="es-MX" b="1" dirty="0" smtClean="0">
              <a:latin typeface="Arial" pitchFamily="34" charset="0"/>
              <a:cs typeface="Arial" pitchFamily="34" charset="0"/>
            </a:endParaRPr>
          </a:p>
          <a:p>
            <a:r>
              <a:rPr lang="es-MX" b="1" dirty="0" smtClean="0">
                <a:latin typeface="Arial" pitchFamily="34" charset="0"/>
                <a:cs typeface="Arial" pitchFamily="34" charset="0"/>
              </a:rPr>
              <a:t> </a:t>
            </a:r>
            <a:r>
              <a:rPr lang="es-MX" b="1" dirty="0" err="1" smtClean="0">
                <a:latin typeface="Arial" pitchFamily="34" charset="0"/>
                <a:cs typeface="Arial" pitchFamily="34" charset="0"/>
              </a:rPr>
              <a:t>keywords</a:t>
            </a:r>
            <a:r>
              <a:rPr lang="es-MX" b="1" dirty="0" smtClean="0">
                <a:latin typeface="Arial" pitchFamily="34" charset="0"/>
                <a:cs typeface="Arial" pitchFamily="34" charset="0"/>
              </a:rPr>
              <a:t>: </a:t>
            </a:r>
            <a:r>
              <a:rPr lang="en-US" dirty="0" smtClean="0">
                <a:latin typeface="Arial" pitchFamily="34" charset="0"/>
                <a:cs typeface="Arial" pitchFamily="34" charset="0"/>
              </a:rPr>
              <a:t>individuals</a:t>
            </a:r>
            <a:r>
              <a:rPr lang="en-US" dirty="0">
                <a:latin typeface="Arial" pitchFamily="34" charset="0"/>
                <a:cs typeface="Arial" pitchFamily="34" charset="0"/>
              </a:rPr>
              <a:t>, personality attributes, indefeasible and inalienable</a:t>
            </a:r>
            <a:r>
              <a:rPr lang="es-MX" dirty="0" smtClean="0">
                <a:latin typeface="Arial" pitchFamily="34" charset="0"/>
                <a:cs typeface="Arial" pitchFamily="34" charset="0"/>
              </a:rPr>
              <a:t> </a:t>
            </a:r>
            <a:endParaRPr lang="es-MX"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628800"/>
            <a:ext cx="7772400" cy="1500187"/>
          </a:xfrm>
        </p:spPr>
        <p:txBody>
          <a:bodyPr>
            <a:noAutofit/>
          </a:bodyPr>
          <a:lstStyle/>
          <a:p>
            <a:endParaRPr lang="es-MX" sz="2400" b="1" dirty="0" smtClean="0">
              <a:solidFill>
                <a:schemeClr val="tx1"/>
              </a:solidFill>
              <a:latin typeface="Arial" panose="020B0604020202020204" pitchFamily="34" charset="0"/>
              <a:cs typeface="Arial" pitchFamily="34" charset="0"/>
            </a:endParaRPr>
          </a:p>
          <a:p>
            <a:endParaRPr lang="es-MX" sz="2400" b="1" dirty="0">
              <a:solidFill>
                <a:schemeClr val="tx1"/>
              </a:solidFill>
              <a:latin typeface="Arial" pitchFamily="34" charset="0"/>
              <a:cs typeface="Arial" pitchFamily="34" charset="0"/>
            </a:endParaRPr>
          </a:p>
          <a:p>
            <a:endParaRPr lang="es-MX" sz="2400" b="1" dirty="0" smtClean="0">
              <a:solidFill>
                <a:schemeClr val="tx1"/>
              </a:solidFill>
              <a:latin typeface="Arial" pitchFamily="34" charset="0"/>
              <a:cs typeface="Arial" pitchFamily="34" charset="0"/>
            </a:endParaRPr>
          </a:p>
          <a:p>
            <a:endParaRPr lang="es-MX" sz="2400" b="1" dirty="0">
              <a:solidFill>
                <a:schemeClr val="tx1"/>
              </a:solidFill>
              <a:latin typeface="Arial" pitchFamily="34" charset="0"/>
              <a:cs typeface="Arial" pitchFamily="34" charset="0"/>
            </a:endParaRPr>
          </a:p>
          <a:p>
            <a:pPr algn="just"/>
            <a:endParaRPr lang="es-MX" sz="2400" b="1" dirty="0" smtClean="0">
              <a:solidFill>
                <a:schemeClr val="tx1"/>
              </a:solidFill>
              <a:latin typeface="Arial" pitchFamily="34" charset="0"/>
              <a:cs typeface="Arial" pitchFamily="34" charset="0"/>
            </a:endParaRPr>
          </a:p>
          <a:p>
            <a:pPr algn="just"/>
            <a:endParaRPr lang="es-MX" sz="2400" b="1" dirty="0">
              <a:solidFill>
                <a:schemeClr val="tx1"/>
              </a:solidFill>
              <a:latin typeface="Arial" pitchFamily="34" charset="0"/>
              <a:cs typeface="Arial" pitchFamily="34" charset="0"/>
            </a:endParaRPr>
          </a:p>
          <a:p>
            <a:pPr algn="just"/>
            <a:endParaRPr lang="es-MX" sz="2400" dirty="0" smtClean="0">
              <a:solidFill>
                <a:schemeClr val="tx1"/>
              </a:solidFill>
              <a:latin typeface="Arial" pitchFamily="34" charset="0"/>
              <a:cs typeface="Arial" pitchFamily="34" charset="0"/>
            </a:endParaRPr>
          </a:p>
          <a:p>
            <a:endParaRPr lang="es-MX" sz="2400" dirty="0">
              <a:latin typeface="Arial" panose="020B0604020202020204" pitchFamily="34" charset="0"/>
              <a:cs typeface="Arial" panose="020B0604020202020204" pitchFamily="34" charset="0"/>
            </a:endParaRPr>
          </a:p>
          <a:p>
            <a:endParaRPr lang="es-MX" sz="2400" dirty="0" smtClean="0">
              <a:latin typeface="Arial" panose="020B0604020202020204" pitchFamily="34" charset="0"/>
              <a:cs typeface="Arial" panose="020B0604020202020204" pitchFamily="34" charset="0"/>
            </a:endParaRPr>
          </a:p>
          <a:p>
            <a:endParaRPr lang="es-MX" sz="2400" dirty="0">
              <a:latin typeface="Arial" panose="020B0604020202020204" pitchFamily="34" charset="0"/>
              <a:cs typeface="Arial" panose="020B0604020202020204" pitchFamily="34" charset="0"/>
            </a:endParaRPr>
          </a:p>
        </p:txBody>
      </p:sp>
      <p:sp>
        <p:nvSpPr>
          <p:cNvPr id="5" name="Rectángulo 4"/>
          <p:cNvSpPr/>
          <p:nvPr/>
        </p:nvSpPr>
        <p:spPr>
          <a:xfrm>
            <a:off x="611560" y="1621558"/>
            <a:ext cx="7916416" cy="2062103"/>
          </a:xfrm>
          <a:prstGeom prst="rect">
            <a:avLst/>
          </a:prstGeom>
        </p:spPr>
        <p:txBody>
          <a:bodyPr wrap="square">
            <a:spAutoFit/>
          </a:bodyPr>
          <a:lstStyle/>
          <a:p>
            <a:pPr algn="just"/>
            <a:r>
              <a:rPr lang="es-MX" sz="3200" b="1" dirty="0">
                <a:latin typeface="Arial" panose="020B0604020202020204" pitchFamily="34" charset="0"/>
                <a:cs typeface="Arial" panose="020B0604020202020204" pitchFamily="34" charset="0"/>
              </a:rPr>
              <a:t>Objetivo general: </a:t>
            </a:r>
            <a:r>
              <a:rPr lang="es-MX" sz="3200" dirty="0">
                <a:latin typeface="Arial" panose="020B0604020202020204" pitchFamily="34" charset="0"/>
                <a:cs typeface="Arial" panose="020B0604020202020204" pitchFamily="34" charset="0"/>
              </a:rPr>
              <a:t>El alumno identificará los elementos que constituyen los atributos  de la personalidad, tanto personas físicas como personas jurídicas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539552" y="620688"/>
            <a:ext cx="7920880" cy="6036691"/>
          </a:xfrm>
        </p:spPr>
        <p:txBody>
          <a:bodyPr>
            <a:noAutofit/>
          </a:bodyPr>
          <a:lstStyle/>
          <a:p>
            <a:pPr algn="just"/>
            <a:r>
              <a:rPr lang="es-MX" sz="2800" b="1" dirty="0" smtClean="0">
                <a:solidFill>
                  <a:schemeClr val="tx1"/>
                </a:solidFill>
                <a:latin typeface="Arial" panose="020B0604020202020204" pitchFamily="34" charset="0"/>
                <a:cs typeface="Arial" panose="020B0604020202020204" pitchFamily="34" charset="0"/>
              </a:rPr>
              <a:t>Nombre de la unidad: </a:t>
            </a:r>
            <a:r>
              <a:rPr lang="es-MX" sz="2800" dirty="0" smtClean="0">
                <a:solidFill>
                  <a:schemeClr val="tx1"/>
                </a:solidFill>
                <a:latin typeface="Arial" panose="020B0604020202020204" pitchFamily="34" charset="0"/>
                <a:cs typeface="Arial" panose="020B0604020202020204" pitchFamily="34" charset="0"/>
              </a:rPr>
              <a:t>Atributos de la personalidad</a:t>
            </a:r>
          </a:p>
          <a:p>
            <a:pPr algn="just"/>
            <a:endParaRPr lang="es-MX" sz="2800" b="1" dirty="0">
              <a:solidFill>
                <a:schemeClr val="tx1"/>
              </a:solidFill>
              <a:latin typeface="Arial" panose="020B0604020202020204" pitchFamily="34" charset="0"/>
              <a:cs typeface="Arial" panose="020B0604020202020204" pitchFamily="34" charset="0"/>
            </a:endParaRPr>
          </a:p>
          <a:p>
            <a:pPr algn="just"/>
            <a:endParaRPr lang="es-MX" sz="2800" b="1" dirty="0" smtClean="0">
              <a:solidFill>
                <a:schemeClr val="tx1"/>
              </a:solidFill>
              <a:latin typeface="Arial" panose="020B0604020202020204" pitchFamily="34" charset="0"/>
              <a:cs typeface="Arial" panose="020B0604020202020204" pitchFamily="34" charset="0"/>
            </a:endParaRPr>
          </a:p>
          <a:p>
            <a:pPr algn="ctr"/>
            <a:r>
              <a:rPr lang="es-MX" sz="2800" b="1" dirty="0" smtClean="0">
                <a:solidFill>
                  <a:schemeClr val="tx1"/>
                </a:solidFill>
                <a:latin typeface="Arial" panose="020B0604020202020204" pitchFamily="34" charset="0"/>
                <a:cs typeface="Arial" panose="020B0604020202020204" pitchFamily="34" charset="0"/>
              </a:rPr>
              <a:t>UNIDAD:</a:t>
            </a:r>
            <a:r>
              <a:rPr lang="es-MX" sz="2800" dirty="0" smtClean="0">
                <a:solidFill>
                  <a:schemeClr val="tx1"/>
                </a:solidFill>
                <a:latin typeface="Arial" pitchFamily="34" charset="0"/>
                <a:cs typeface="Arial" pitchFamily="34" charset="0"/>
              </a:rPr>
              <a:t> I</a:t>
            </a:r>
            <a:endParaRPr lang="es-MX" sz="2800" dirty="0">
              <a:solidFill>
                <a:schemeClr val="tx1"/>
              </a:solidFill>
              <a:latin typeface="Arial" pitchFamily="34" charset="0"/>
              <a:cs typeface="Arial" pitchFamily="34" charset="0"/>
            </a:endParaRPr>
          </a:p>
          <a:p>
            <a:pPr algn="just"/>
            <a:endParaRPr lang="es-MX" sz="2800" b="1" dirty="0">
              <a:solidFill>
                <a:schemeClr val="tx1"/>
              </a:solidFill>
              <a:latin typeface="Arial" pitchFamily="34" charset="0"/>
              <a:cs typeface="Arial" pitchFamily="34" charset="0"/>
            </a:endParaRPr>
          </a:p>
          <a:p>
            <a:pPr algn="just"/>
            <a:endParaRPr lang="es-MX" sz="2800" b="1" dirty="0" smtClean="0">
              <a:solidFill>
                <a:schemeClr val="tx1"/>
              </a:solidFill>
              <a:latin typeface="Arial" pitchFamily="34" charset="0"/>
              <a:cs typeface="Arial" pitchFamily="34" charset="0"/>
            </a:endParaRPr>
          </a:p>
          <a:p>
            <a:pPr algn="just"/>
            <a:r>
              <a:rPr lang="es-MX" sz="2800" b="1" dirty="0" smtClean="0">
                <a:solidFill>
                  <a:schemeClr val="tx1"/>
                </a:solidFill>
                <a:latin typeface="Arial" pitchFamily="34" charset="0"/>
                <a:cs typeface="Arial" pitchFamily="34" charset="0"/>
              </a:rPr>
              <a:t>Objetivo de la </a:t>
            </a:r>
            <a:r>
              <a:rPr lang="es-MX" sz="2800" b="1" dirty="0">
                <a:solidFill>
                  <a:schemeClr val="tx1"/>
                </a:solidFill>
                <a:latin typeface="Arial" pitchFamily="34" charset="0"/>
                <a:cs typeface="Arial" pitchFamily="34" charset="0"/>
              </a:rPr>
              <a:t>unidad:  </a:t>
            </a:r>
            <a:r>
              <a:rPr lang="es-MX" sz="2800" dirty="0">
                <a:solidFill>
                  <a:schemeClr val="tx1"/>
                </a:solidFill>
                <a:latin typeface="Arial" pitchFamily="34" charset="0"/>
                <a:cs typeface="Arial" pitchFamily="34" charset="0"/>
              </a:rPr>
              <a:t>El alumno identificará los elementos que constituyen los atributos  de la personalidad, tanto personas físicas como personas jurídicas</a:t>
            </a:r>
          </a:p>
          <a:p>
            <a:pPr algn="just"/>
            <a:endParaRPr lang="es-MX" sz="2800" b="1"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27584" y="260648"/>
            <a:ext cx="7848872" cy="6001643"/>
          </a:xfrm>
          <a:prstGeom prst="rect">
            <a:avLst/>
          </a:prstGeom>
        </p:spPr>
        <p:txBody>
          <a:bodyPr wrap="square">
            <a:spAutoFit/>
          </a:bodyPr>
          <a:lstStyle/>
          <a:p>
            <a:pPr algn="just"/>
            <a:r>
              <a:rPr lang="es-ES" sz="3200" b="1" u="sng" dirty="0"/>
              <a:t>Origen etimológico del vocablo </a:t>
            </a:r>
            <a:r>
              <a:rPr lang="es-ES" sz="3200" b="1" u="sng" dirty="0" smtClean="0"/>
              <a:t>persona</a:t>
            </a:r>
          </a:p>
          <a:p>
            <a:pPr algn="just"/>
            <a:endParaRPr lang="es-ES" sz="3200" b="1" u="sng" dirty="0"/>
          </a:p>
          <a:p>
            <a:pPr algn="just">
              <a:buFontTx/>
              <a:buChar char="-"/>
            </a:pPr>
            <a:r>
              <a:rPr lang="es-ES" sz="3200" b="1" dirty="0"/>
              <a:t>Origen latino:</a:t>
            </a:r>
            <a:r>
              <a:rPr lang="es-ES" sz="3200" dirty="0"/>
              <a:t> raíz etrusca </a:t>
            </a:r>
            <a:r>
              <a:rPr lang="es-ES" sz="3200" b="1" i="1" dirty="0" err="1"/>
              <a:t>fersu</a:t>
            </a:r>
            <a:r>
              <a:rPr lang="es-ES" sz="3200" b="1" i="1" dirty="0"/>
              <a:t>, </a:t>
            </a:r>
            <a:r>
              <a:rPr lang="es-ES" sz="3200" dirty="0"/>
              <a:t>que significa </a:t>
            </a:r>
            <a:r>
              <a:rPr lang="es-ES" sz="3200" b="1" i="1" dirty="0"/>
              <a:t>máscara</a:t>
            </a:r>
            <a:r>
              <a:rPr lang="es-ES" sz="3200" dirty="0"/>
              <a:t>, </a:t>
            </a:r>
            <a:r>
              <a:rPr lang="es-ES" sz="3200" b="1" i="1" dirty="0"/>
              <a:t>actor</a:t>
            </a:r>
            <a:r>
              <a:rPr lang="es-ES" sz="3200" dirty="0"/>
              <a:t>. </a:t>
            </a:r>
            <a:endParaRPr lang="es-ES" sz="3200" dirty="0" smtClean="0"/>
          </a:p>
          <a:p>
            <a:pPr algn="just">
              <a:buFontTx/>
              <a:buChar char="-"/>
            </a:pPr>
            <a:endParaRPr lang="es-ES" sz="3200" dirty="0"/>
          </a:p>
          <a:p>
            <a:pPr algn="just">
              <a:buFontTx/>
              <a:buChar char="-"/>
            </a:pPr>
            <a:r>
              <a:rPr lang="es-ES" sz="3200" b="1" dirty="0"/>
              <a:t>Significación mitológica – religiosa:</a:t>
            </a:r>
            <a:r>
              <a:rPr lang="es-ES" sz="3200" dirty="0"/>
              <a:t> el dios </a:t>
            </a:r>
            <a:r>
              <a:rPr lang="es-ES" sz="3200" dirty="0" err="1"/>
              <a:t>Porsen</a:t>
            </a:r>
            <a:r>
              <a:rPr lang="es-ES" sz="3200" dirty="0"/>
              <a:t> o </a:t>
            </a:r>
            <a:r>
              <a:rPr lang="es-ES" sz="3200" dirty="0" err="1"/>
              <a:t>Pursen</a:t>
            </a:r>
            <a:r>
              <a:rPr lang="es-ES" sz="3200" dirty="0"/>
              <a:t> encargado de regir los destinos de los vivientes. El hombre para lograr su destino, su personalidad le ofrece su máscara, representación plástica de su propia cara, lo que parecía más auténtico y esencial del hombre</a:t>
            </a:r>
            <a:endParaRPr lang="es-MX"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827584" y="908720"/>
            <a:ext cx="7488832" cy="5016758"/>
          </a:xfrm>
          <a:prstGeom prst="rect">
            <a:avLst/>
          </a:prstGeom>
        </p:spPr>
        <p:txBody>
          <a:bodyPr wrap="square">
            <a:spAutoFit/>
          </a:bodyPr>
          <a:lstStyle/>
          <a:p>
            <a:pPr algn="just"/>
            <a:r>
              <a:rPr lang="es-MX" sz="3200" dirty="0"/>
              <a:t>El vocablo cara debió ser el nombre más antiguo de máscara, que por ser ofrenda a </a:t>
            </a:r>
            <a:r>
              <a:rPr lang="es-MX" sz="3200" dirty="0" err="1"/>
              <a:t>Porsen</a:t>
            </a:r>
            <a:r>
              <a:rPr lang="es-MX" sz="3200" dirty="0"/>
              <a:t> habría pasado luego a llamarse persona.</a:t>
            </a:r>
          </a:p>
          <a:p>
            <a:pPr algn="just"/>
            <a:r>
              <a:rPr lang="es-MX" sz="3200" dirty="0"/>
              <a:t>Es importante destacar que el pensamiento griego no conoció ni el término ni el concepto de persona, ya que este acentúa lo singular, lo individual, lo concreto, en cambio, la filosofía griega pone el acento en lo universal, lo ideal y lo abstracto. </a:t>
            </a:r>
          </a:p>
        </p:txBody>
      </p:sp>
    </p:spTree>
    <p:extLst>
      <p:ext uri="{BB962C8B-B14F-4D97-AF65-F5344CB8AC3E}">
        <p14:creationId xmlns:p14="http://schemas.microsoft.com/office/powerpoint/2010/main" val="331686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txBox="1">
            <a:spLocks/>
          </p:cNvSpPr>
          <p:nvPr/>
        </p:nvSpPr>
        <p:spPr>
          <a:xfrm>
            <a:off x="755576" y="332656"/>
            <a:ext cx="7776864" cy="633670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just">
              <a:lnSpc>
                <a:spcPct val="90000"/>
              </a:lnSpc>
              <a:buFont typeface="Wingdings 2" panose="05020102010507070707" pitchFamily="18" charset="2"/>
              <a:buNone/>
            </a:pPr>
            <a:r>
              <a:rPr lang="es-ES" sz="3600" u="sng" dirty="0" smtClean="0"/>
              <a:t>La persona es:</a:t>
            </a:r>
          </a:p>
          <a:p>
            <a:pPr marL="609600" indent="-609600" algn="just">
              <a:lnSpc>
                <a:spcPct val="90000"/>
              </a:lnSpc>
              <a:buFont typeface="Wingdings 2" panose="05020102010507070707" pitchFamily="18" charset="2"/>
              <a:buNone/>
            </a:pPr>
            <a:endParaRPr lang="es-ES" sz="2800" dirty="0" smtClean="0"/>
          </a:p>
          <a:p>
            <a:pPr marL="609600" indent="-609600" algn="just">
              <a:lnSpc>
                <a:spcPct val="90000"/>
              </a:lnSpc>
              <a:buFont typeface="Wingdings 2" panose="05020102010507070707" pitchFamily="18" charset="2"/>
              <a:buAutoNum type="alphaLcParenR"/>
            </a:pPr>
            <a:r>
              <a:rPr lang="es-ES" sz="2800" dirty="0" smtClean="0"/>
              <a:t>Lo </a:t>
            </a:r>
            <a:r>
              <a:rPr lang="es-ES" sz="2800" b="1" dirty="0" smtClean="0"/>
              <a:t>común a todos los hombres</a:t>
            </a:r>
            <a:r>
              <a:rPr lang="es-ES" sz="2800" dirty="0" smtClean="0"/>
              <a:t>, lo cuál viene dado por la razón y la excelencia, situándonos por encima de los animales.</a:t>
            </a:r>
          </a:p>
          <a:p>
            <a:pPr marL="0" indent="0" algn="just">
              <a:lnSpc>
                <a:spcPct val="90000"/>
              </a:lnSpc>
              <a:buNone/>
            </a:pPr>
            <a:endParaRPr lang="es-ES" sz="2800" dirty="0" smtClean="0"/>
          </a:p>
          <a:p>
            <a:pPr marL="609600" indent="-609600" algn="just">
              <a:lnSpc>
                <a:spcPct val="90000"/>
              </a:lnSpc>
              <a:buFont typeface="Wingdings 2" panose="05020102010507070707" pitchFamily="18" charset="2"/>
              <a:buAutoNum type="alphaLcParenR"/>
            </a:pPr>
            <a:r>
              <a:rPr lang="es-ES" sz="2800" dirty="0" smtClean="0"/>
              <a:t>Lo </a:t>
            </a:r>
            <a:r>
              <a:rPr lang="es-ES" sz="2800" b="1" dirty="0" smtClean="0"/>
              <a:t>característico de cada uno</a:t>
            </a:r>
            <a:r>
              <a:rPr lang="es-ES" sz="2800" dirty="0" smtClean="0"/>
              <a:t> (carácter, capacidades, cualidades personales).</a:t>
            </a:r>
          </a:p>
          <a:p>
            <a:pPr marL="0" indent="0" algn="just">
              <a:lnSpc>
                <a:spcPct val="90000"/>
              </a:lnSpc>
              <a:buNone/>
            </a:pPr>
            <a:endParaRPr lang="es-ES" sz="2800" dirty="0" smtClean="0"/>
          </a:p>
          <a:p>
            <a:pPr marL="609600" indent="-609600" algn="just">
              <a:lnSpc>
                <a:spcPct val="90000"/>
              </a:lnSpc>
              <a:buFont typeface="Wingdings 2" panose="05020102010507070707" pitchFamily="18" charset="2"/>
              <a:buAutoNum type="alphaLcParenR"/>
            </a:pPr>
            <a:r>
              <a:rPr lang="es-ES" sz="2800" dirty="0" smtClean="0"/>
              <a:t>Lo que nos </a:t>
            </a:r>
            <a:r>
              <a:rPr lang="es-ES" sz="2800" b="1" dirty="0" smtClean="0"/>
              <a:t>impone la vida misma y sus circunstancias.</a:t>
            </a:r>
          </a:p>
          <a:p>
            <a:pPr marL="0" indent="0" algn="just">
              <a:lnSpc>
                <a:spcPct val="90000"/>
              </a:lnSpc>
              <a:buNone/>
            </a:pPr>
            <a:endParaRPr lang="es-ES" sz="2800" b="1" dirty="0" smtClean="0"/>
          </a:p>
          <a:p>
            <a:pPr marL="609600" indent="-609600" algn="just">
              <a:lnSpc>
                <a:spcPct val="90000"/>
              </a:lnSpc>
              <a:buFont typeface="Wingdings 2" panose="05020102010507070707" pitchFamily="18" charset="2"/>
              <a:buAutoNum type="alphaLcParenR"/>
            </a:pPr>
            <a:r>
              <a:rPr lang="es-ES" sz="2800" dirty="0" smtClean="0"/>
              <a:t>Lo que </a:t>
            </a:r>
            <a:r>
              <a:rPr lang="es-ES" sz="2800" b="1" dirty="0" smtClean="0"/>
              <a:t>elegimos por nuestra libre voluntad</a:t>
            </a:r>
            <a:r>
              <a:rPr lang="es-ES" sz="2800" dirty="0" smtClean="0"/>
              <a:t>: ser la persona que nosotros queremos ser. </a:t>
            </a:r>
            <a:endParaRPr lang="es-ES" sz="2800" dirty="0" smtClean="0"/>
          </a:p>
        </p:txBody>
      </p:sp>
    </p:spTree>
    <p:extLst>
      <p:ext uri="{BB962C8B-B14F-4D97-AF65-F5344CB8AC3E}">
        <p14:creationId xmlns:p14="http://schemas.microsoft.com/office/powerpoint/2010/main" val="4250380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83568" y="620688"/>
            <a:ext cx="7920880" cy="6001643"/>
          </a:xfrm>
          <a:prstGeom prst="rect">
            <a:avLst/>
          </a:prstGeom>
        </p:spPr>
        <p:txBody>
          <a:bodyPr wrap="square">
            <a:spAutoFit/>
          </a:bodyPr>
          <a:lstStyle/>
          <a:p>
            <a:pPr algn="just"/>
            <a:r>
              <a:rPr lang="es-ES" sz="3200" dirty="0"/>
              <a:t>El concepto de persona fue formulado por primera vez, estrictamente, en la reflexión teológica cristiana, al pensar la fe cristológica y trinitaria, sobre todo en los siglos II – V. </a:t>
            </a:r>
            <a:endParaRPr lang="es-ES" sz="3200" dirty="0" smtClean="0"/>
          </a:p>
          <a:p>
            <a:pPr algn="just"/>
            <a:endParaRPr lang="es-ES" sz="3200" dirty="0"/>
          </a:p>
          <a:p>
            <a:pPr algn="just"/>
            <a:r>
              <a:rPr lang="es-ES" sz="3200" dirty="0"/>
              <a:t>En un principio fue aplicado a los tres distintos (la Trinidad de personas) que </a:t>
            </a:r>
            <a:r>
              <a:rPr lang="es-ES" sz="3200" dirty="0" err="1"/>
              <a:t>co</a:t>
            </a:r>
            <a:r>
              <a:rPr lang="es-ES" sz="3200" dirty="0"/>
              <a:t> –participan de la única naturaleza divina</a:t>
            </a:r>
            <a:r>
              <a:rPr lang="es-ES" sz="3200" dirty="0" smtClean="0"/>
              <a:t>.</a:t>
            </a:r>
          </a:p>
          <a:p>
            <a:pPr algn="just"/>
            <a:endParaRPr lang="es-ES" sz="3200" dirty="0"/>
          </a:p>
          <a:p>
            <a:pPr algn="just"/>
            <a:r>
              <a:rPr lang="es-ES" sz="3200" dirty="0"/>
              <a:t>Después se usó para explicar la doble naturaleza (divina y humana) que existe en la única e indivisible persona de Cristo.</a:t>
            </a:r>
          </a:p>
        </p:txBody>
      </p:sp>
    </p:spTree>
    <p:extLst>
      <p:ext uri="{BB962C8B-B14F-4D97-AF65-F5344CB8AC3E}">
        <p14:creationId xmlns:p14="http://schemas.microsoft.com/office/powerpoint/2010/main" val="1751746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55576" y="908720"/>
            <a:ext cx="7560840" cy="4893647"/>
          </a:xfrm>
          <a:prstGeom prst="rect">
            <a:avLst/>
          </a:prstGeom>
        </p:spPr>
        <p:txBody>
          <a:bodyPr wrap="square">
            <a:spAutoFit/>
          </a:bodyPr>
          <a:lstStyle/>
          <a:p>
            <a:pPr algn="just"/>
            <a:r>
              <a:rPr lang="es-MX" sz="2400" dirty="0" smtClean="0"/>
              <a:t>Conclusión</a:t>
            </a:r>
          </a:p>
          <a:p>
            <a:pPr algn="just"/>
            <a:endParaRPr lang="es-MX" sz="2400" dirty="0" smtClean="0"/>
          </a:p>
          <a:p>
            <a:pPr algn="just"/>
            <a:endParaRPr lang="es-MX" sz="2400" dirty="0"/>
          </a:p>
          <a:p>
            <a:pPr algn="just"/>
            <a:r>
              <a:rPr lang="es-MX" sz="2400" dirty="0" smtClean="0"/>
              <a:t>Persona </a:t>
            </a:r>
            <a:r>
              <a:rPr lang="es-MX" sz="2400" dirty="0"/>
              <a:t>en general significa, como hemos dicho, sustancia individual de naturaleza racional, e individuo lo que es indistinto en sí mismo, pero distinto de lo demás. Por consiguiente, persona, cualquiera que sea su naturaleza, significa lo que es distinto en aquella naturaleza, y así, en la naturaleza humana significa esta carne, estos huesos, esta alma, que son los principios que individual al hombre y que, si ciertamente no entran en el significado de la persona en general, están contenidos en el de la persona </a:t>
            </a:r>
            <a:r>
              <a:rPr lang="es-MX" sz="2400" dirty="0" smtClean="0"/>
              <a:t>humana.</a:t>
            </a:r>
            <a:endParaRPr lang="es-MX" sz="2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TotalTime>
  <Words>737</Words>
  <Application>Microsoft Office PowerPoint</Application>
  <PresentationFormat>Presentación en pantalla (4:3)</PresentationFormat>
  <Paragraphs>84</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Wingdings 2</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34</cp:revision>
  <dcterms:created xsi:type="dcterms:W3CDTF">2012-08-07T16:35:15Z</dcterms:created>
  <dcterms:modified xsi:type="dcterms:W3CDTF">2016-08-18T21:20:58Z</dcterms:modified>
</cp:coreProperties>
</file>